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3" r:id="rId3"/>
    <p:sldId id="274" r:id="rId4"/>
    <p:sldId id="280" r:id="rId5"/>
    <p:sldId id="268" r:id="rId6"/>
    <p:sldId id="257" r:id="rId7"/>
    <p:sldId id="281" r:id="rId8"/>
    <p:sldId id="259" r:id="rId9"/>
    <p:sldId id="260" r:id="rId10"/>
    <p:sldId id="275" r:id="rId11"/>
    <p:sldId id="276" r:id="rId12"/>
    <p:sldId id="278" r:id="rId13"/>
    <p:sldId id="279" r:id="rId14"/>
    <p:sldId id="277" r:id="rId15"/>
    <p:sldId id="263" r:id="rId16"/>
    <p:sldId id="272" r:id="rId17"/>
    <p:sldId id="262" r:id="rId18"/>
    <p:sldId id="264" r:id="rId19"/>
    <p:sldId id="265" r:id="rId20"/>
    <p:sldId id="266" r:id="rId21"/>
    <p:sldId id="267" r:id="rId22"/>
    <p:sldId id="261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27" autoAdjust="0"/>
  </p:normalViewPr>
  <p:slideViewPr>
    <p:cSldViewPr snapToGrid="0">
      <p:cViewPr>
        <p:scale>
          <a:sx n="48" d="100"/>
          <a:sy n="48" d="100"/>
        </p:scale>
        <p:origin x="67" y="26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E0AA1-0090-4A6B-9649-707D4C826AB5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74360-33B8-4EC7-A6A7-964739A3D6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4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Constructeurs, tekenbureaus, architecten, ingenieursbureau</a:t>
            </a:r>
          </a:p>
          <a:p>
            <a:r>
              <a:rPr lang="nl-NL" dirty="0"/>
              <a:t>Voorlopig energielabel, Beng, Milieu Energie Prestatie, voor de complete </a:t>
            </a:r>
            <a:r>
              <a:rPr lang="nl-NL" dirty="0" err="1"/>
              <a:t>verguningsaanvraag</a:t>
            </a:r>
            <a:r>
              <a:rPr lang="nl-NL" dirty="0"/>
              <a:t> </a:t>
            </a:r>
          </a:p>
          <a:p>
            <a:r>
              <a:rPr lang="nl-NL" dirty="0"/>
              <a:t>W-bij coöperaties – energielabel belangrijk voor WWS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444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Quooker</a:t>
            </a:r>
            <a:r>
              <a:rPr lang="nl-NL" dirty="0"/>
              <a:t> duur</a:t>
            </a:r>
          </a:p>
          <a:p>
            <a:r>
              <a:rPr lang="nl-NL" dirty="0"/>
              <a:t>Kiezen stroom of gas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079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Constructieberekening</a:t>
            </a:r>
          </a:p>
          <a:p>
            <a:r>
              <a:rPr lang="nl-NL" dirty="0"/>
              <a:t>Scope 12 controle 20%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91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 appartement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455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Geen jas, </a:t>
            </a:r>
          </a:p>
          <a:p>
            <a:r>
              <a:rPr lang="nl-NL" dirty="0"/>
              <a:t> verschillende gebruiksfuncties worden met andere waarden doorgerekend </a:t>
            </a:r>
          </a:p>
          <a:p>
            <a:r>
              <a:rPr lang="nl-NL" dirty="0"/>
              <a:t>sport 16C max verwarmen  woning 20C/bed</a:t>
            </a:r>
          </a:p>
          <a:p>
            <a:r>
              <a:rPr lang="nl-NL" dirty="0"/>
              <a:t>Debiet lucht verversing 4x verwarmen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600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 maanden – label C of Maatregelenpakket -&gt; 6 maanden uit te voeren</a:t>
            </a:r>
          </a:p>
          <a:p>
            <a:r>
              <a:rPr lang="nl-NL" dirty="0"/>
              <a:t>…Juridische ? Verhuur casco  – energielabel kent dat niet – huurder airco erin label D… wat nu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6366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Verlichting globaal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87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Thermisch onderbroken</a:t>
            </a:r>
          </a:p>
          <a:p>
            <a:r>
              <a:rPr lang="nl-NL" dirty="0"/>
              <a:t>Gebruiksfunctie veranderd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70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Prikken in dak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930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Zoninstraling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45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Lucht thermiek weg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374360-33B8-4EC7-A6A7-964739A3D63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453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A608D-9D36-4BA5-B145-B99159708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B2C736-B4C8-6274-03D0-35084C41B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D62144-20F3-98FF-AA98-7C02D789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F3F3C1-4C93-0F23-1BFB-9D362401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5F89BD-EC16-3C6C-5939-D4454471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1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54D55-C5EE-532E-3B77-6F7FC4A7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88895EA-1958-582D-C36A-E2DA95B23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319648-89DB-BF1E-C08A-A28C8A45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FAF970-48A6-F70B-170C-AD8049C8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832AC9-64E0-CE49-7491-513F45F0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90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83C4974-1F14-9D84-36A1-4DA3640AB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0216824-E1A6-2D63-DD99-69DACFF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F96853-600A-27D3-63F4-49392709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07BB5-F60E-2FB2-53A7-C1141CFC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18DC37-291A-0996-E99E-9511475E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34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2645D-F387-EB5E-4A3B-2628A936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49FC12-02D6-F4AA-EF21-1DF72A76E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780B01-3047-70AA-6521-09A462DC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41E9D0-C4FD-1814-9EF3-C62DD551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8AC0A7-49DE-73EA-1527-07B3220D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5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19203-4F5E-0252-5F76-2960118C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9D6EAB-CF82-F770-70D7-CDBF7D743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764B0B-EA6C-82FF-A1EE-7FBCDBA7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4D830E-1273-1DD7-B678-8998B30B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44AE53-E211-FB11-150F-C3641B9D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5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2D91D-AC30-DA00-2E64-9D738047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4CBF08-6DE0-BDE4-8298-74DD72A5BA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15FE49-436C-2294-0260-7EAA96BEA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889F89-B6A4-C8AB-12E3-B60A2874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49D0E5-B0B9-F384-381A-C6CD4BFD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AB1A79-332C-8399-6629-3552E2A2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23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4FFF9-9C6C-BB01-7057-7AC56CF1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E72D15-8273-7684-1BC8-C27CAFB4A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C54AA0-8FE6-DB0B-9B79-811FD0105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985FB4-EB60-AD8E-619F-C2C1E55B7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15FE7B6-8591-7354-C585-C0FD70680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4880B18-949D-C2DE-F039-E5AB0513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501BAE-7708-4E3F-B652-F5C2EC317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0454A69-17B8-4EDA-86D0-99E3ACF4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123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3F7B7-074E-21EC-603D-A3B2E828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459DB1-0475-742E-9D6F-FA072DAE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B9F0E0-E6F4-B627-0DEC-8EB92093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D0006-8AF1-64F8-8D2C-8BF85EB1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92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EB26AC9-011E-BABB-E199-CEE1A9EC9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253AE5-BF15-72A5-9EB4-F1F97FC8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9943BC-A4A8-BDF0-3E50-25BED1B5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3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BED55-8239-BBB8-076F-21D8B597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8BB39-9FD9-0872-B454-98F2B1390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8D27B-0794-2F3C-433D-A06F1AF41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1757EBF-B33E-791F-B0A7-F3DC6F50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6BE5A1-72EC-248E-73E5-5558EC85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428CAB-756D-C4F3-3DD6-B136AD8C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22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B1CC7-D8C2-F06D-044A-4C501038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A0D0E66-E2F8-6CE9-0AB3-FF63F632B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E15FB2-36A5-B48E-587B-A35230897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3F7A7F-DDD5-7DF7-0C20-96D2B4A5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897089-6141-78C4-9FEB-96F863BC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3EC84B-6986-EF84-3F04-2DE8073F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41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1D60A18-DEF2-858D-DBB7-46A90F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2DC1F2-3C99-949A-A5A1-53C1433DB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A5E01F-BE5C-F215-DDC6-BF5562094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A3469-FDCB-46D0-86D1-367A800B9B20}" type="datetimeFigureOut">
              <a:rPr lang="nl-NL" smtClean="0"/>
              <a:t>28-2-2023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91A1D-9D79-AB66-3131-3A22CAB46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4D4E2E-12F9-00AA-C82D-303E389CE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69F8-D290-4BCF-BA6B-DA06C5DAD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88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microsoft.com/office/2007/relationships/hdphoto" Target="../media/hdphoto5.wdp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81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8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8BC3B1E-1236-77A3-3C22-40092C580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037" y="429915"/>
            <a:ext cx="10829925" cy="890982"/>
          </a:xfrm>
        </p:spPr>
        <p:txBody>
          <a:bodyPr>
            <a:normAutofit fontScale="85000" lnSpcReduction="10000"/>
          </a:bodyPr>
          <a:lstStyle/>
          <a:p>
            <a:r>
              <a:rPr lang="nl-NL" sz="5400" dirty="0">
                <a:solidFill>
                  <a:schemeClr val="accent6">
                    <a:lumMod val="75000"/>
                  </a:schemeClr>
                </a:solidFill>
              </a:rPr>
              <a:t>Energie Prestatie Adviseur (EPA-W/EPA-U)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17BAB1-3F4F-9E54-6A1A-87A80D9DF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85" y="1144334"/>
            <a:ext cx="10829925" cy="10001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744BBC2-D7AC-17A0-4F34-FFDBA4F1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8" y="2860354"/>
            <a:ext cx="5060006" cy="375655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6D5F23B-8110-25E7-480E-D2333DCD8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45" y="2536854"/>
            <a:ext cx="6702199" cy="108857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A172C54-2B43-9382-C954-09A76276C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719" y="3703205"/>
            <a:ext cx="2237085" cy="288466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E2E60E-A272-751F-CEC9-F107EAA645C8}"/>
              </a:ext>
            </a:extLst>
          </p:cNvPr>
          <p:cNvSpPr txBox="1"/>
          <p:nvPr/>
        </p:nvSpPr>
        <p:spPr>
          <a:xfrm>
            <a:off x="619585" y="2287108"/>
            <a:ext cx="219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kWh / m2   per jaar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9253AEE-4D51-0AF6-226D-83F7192271BC}"/>
              </a:ext>
            </a:extLst>
          </p:cNvPr>
          <p:cNvSpPr txBox="1"/>
          <p:nvPr/>
        </p:nvSpPr>
        <p:spPr>
          <a:xfrm>
            <a:off x="296951" y="3064917"/>
            <a:ext cx="1418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6">
                    <a:lumMod val="75000"/>
                  </a:schemeClr>
                </a:solidFill>
              </a:rPr>
              <a:t>EPA-W/D</a:t>
            </a:r>
            <a:endParaRPr lang="nl-NL" sz="24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3881629-F706-D34F-F844-72E360B285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695"/>
          <a:stretch/>
        </p:blipFill>
        <p:spPr>
          <a:xfrm>
            <a:off x="7295695" y="3028929"/>
            <a:ext cx="4822427" cy="34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1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CE2D2EF-85FA-3401-51EE-DD95D0E7B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602882" y="-300315"/>
            <a:ext cx="4530246" cy="56995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881F19-77DA-80DE-D3A8-4C5CD3B4D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77396" y="930952"/>
            <a:ext cx="4585817" cy="32926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2BC990C-6E60-BC45-A45D-B077D7131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473" y="5120583"/>
            <a:ext cx="4096140" cy="14981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71478B3-9499-8A72-F789-CB75595F9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739" y="5120583"/>
            <a:ext cx="4198056" cy="145615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CB71F26-9424-95ED-4464-362A6E935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V="1">
            <a:off x="725149" y="5378789"/>
            <a:ext cx="1427173" cy="9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C98FAC-13C0-85F5-47BB-28F59B31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9117" y="3795476"/>
            <a:ext cx="3291391" cy="23556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83391C-B445-42E7-5A14-93CACADD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51235" y="356539"/>
            <a:ext cx="3275115" cy="29187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0A680FC-F81D-5CF9-2360-7A36F608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33300" y="3425095"/>
            <a:ext cx="2928716" cy="293652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544B0C4-439D-9A6A-2BAC-11890042D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4703" y="576230"/>
            <a:ext cx="3164832" cy="233787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3DA2DA-4753-8EDA-6901-02DD6EFD4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380" y="3327582"/>
            <a:ext cx="5319518" cy="32751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53FFCFA-C9D3-E5E1-DEA7-DE7C31793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648" y="162749"/>
            <a:ext cx="5337250" cy="39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89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723824-075A-C909-4091-5551F61B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048" y="275810"/>
            <a:ext cx="2935066" cy="21594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DEF2C3D-B63E-0638-A447-19ED08BD4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14534" y="480573"/>
            <a:ext cx="3533333" cy="31238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D2C3C63-BE8E-E6D3-00FE-F0F418069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67176" y="331774"/>
            <a:ext cx="2159480" cy="204755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D998BE5-36D1-69EE-C843-422F1E28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96" y="4155917"/>
            <a:ext cx="2960450" cy="215948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991AA9B-D09D-D9AC-FA88-0965E49F6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47" y="2511734"/>
            <a:ext cx="4778647" cy="138798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2BD3B16-F02A-0CBD-45E4-536BF7CCB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566" y="4004320"/>
            <a:ext cx="2278481" cy="268849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E00EC9E-42CB-231B-6CA3-B39D1123E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460826" y="2891207"/>
            <a:ext cx="2324910" cy="449482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C613DA42-4AA6-63A3-784D-0E0E1F685D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8565" y="275810"/>
            <a:ext cx="2278482" cy="203472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BE5CF67-1028-FC65-3575-54A7B26E28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8565" y="2177856"/>
            <a:ext cx="2278482" cy="17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9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2AAE6C6-F023-B895-1639-40D288EC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35086" y="1507963"/>
            <a:ext cx="5085714" cy="31142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53B2E6B-2A06-C62E-9E68-421944C68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642" y="522250"/>
            <a:ext cx="4857903" cy="50857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0CD628-6CF5-46A2-116B-5A80C3061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45131" y="1539393"/>
            <a:ext cx="5085714" cy="30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0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4C4399-A13C-FDAA-776B-3B168954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336650" y="1647333"/>
            <a:ext cx="5009524" cy="33333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91DB04-1FA1-722C-88FF-AD3ABBDA6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319" y="809237"/>
            <a:ext cx="3530235" cy="500462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559AB72-8156-094F-3820-B6BACD5F5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470352" y="1370566"/>
            <a:ext cx="5004627" cy="388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9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81BA38F-B305-9BB2-DFDF-6FD440F66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" y="272652"/>
            <a:ext cx="6902296" cy="621663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8BB18A1-0243-612F-E87A-9DBDCC864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18" y="186851"/>
            <a:ext cx="4870220" cy="648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9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E99990E-0246-76D1-87AB-736AB0651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46" y="933062"/>
            <a:ext cx="5227822" cy="52867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9B800B-FDEA-E31A-8150-48778C63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8758"/>
            <a:ext cx="5483290" cy="22727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CE11B54-DCA5-7002-CDE8-237DD3E2C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394" y="2738224"/>
            <a:ext cx="3968239" cy="362101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AEFC69-390B-2D01-E259-81571C46B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45" y="387153"/>
            <a:ext cx="5227823" cy="4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91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B7B1FF8-3A2F-3CE4-EB13-D5EBCFE9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10" y="558480"/>
            <a:ext cx="2593696" cy="259369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5AE8ACB-220E-8622-BC5A-27F330492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96" y="3429000"/>
            <a:ext cx="2777923" cy="27779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E40CBA-4612-2AD3-4F15-D73A8C3A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581" y="558480"/>
            <a:ext cx="5391934" cy="34933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7719FD2-3A95-13C6-B63D-CE82E56C1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812" y="4051845"/>
            <a:ext cx="3665444" cy="254544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3948A19-6061-F0F8-62BB-FD7BA2222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865" y="4112506"/>
            <a:ext cx="3784257" cy="22527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669B1C-8111-E5EA-736E-D3BC777A5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516" y="2180688"/>
            <a:ext cx="1982740" cy="18711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AB6F2E2-F134-BC3D-99B1-E14B8588A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6515" y="497819"/>
            <a:ext cx="2147330" cy="155089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C711726-D9A0-4AED-0755-D092240F706F}"/>
              </a:ext>
            </a:extLst>
          </p:cNvPr>
          <p:cNvSpPr txBox="1"/>
          <p:nvPr/>
        </p:nvSpPr>
        <p:spPr>
          <a:xfrm>
            <a:off x="4527274" y="90536"/>
            <a:ext cx="4435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Isoleren = Ventileren</a:t>
            </a:r>
          </a:p>
        </p:txBody>
      </p:sp>
    </p:spTree>
    <p:extLst>
      <p:ext uri="{BB962C8B-B14F-4D97-AF65-F5344CB8AC3E}">
        <p14:creationId xmlns:p14="http://schemas.microsoft.com/office/powerpoint/2010/main" val="4266636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D4D7AB8-BEA6-AB0F-A802-50FE57FD2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813" y="510988"/>
            <a:ext cx="2165901" cy="21659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214DE6-CCF8-950B-672F-31CB4814C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0" y="2826859"/>
            <a:ext cx="6099575" cy="352015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0E24D5-666A-E192-F3B8-DCF97553E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65" y="510987"/>
            <a:ext cx="3295936" cy="21659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AE8AFB3-D59A-DE0A-40AA-857300305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24" y="445805"/>
            <a:ext cx="3178829" cy="23810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BA262A7-098F-3537-8BAA-56DAAF0B4E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6527"/>
          <a:stretch/>
        </p:blipFill>
        <p:spPr>
          <a:xfrm>
            <a:off x="6174658" y="2826859"/>
            <a:ext cx="5448136" cy="35201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44F3FC0-847A-94D9-2B2A-306C81B8C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071" y="318438"/>
            <a:ext cx="4170333" cy="3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83DCC8B-042C-2B9D-CBC7-9CD2451DE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583" y="475692"/>
            <a:ext cx="2686002" cy="37604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992DAD-2F27-C375-3F81-2F376BCD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6" y="334327"/>
            <a:ext cx="8356199" cy="35285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498C963-CE2D-8E2D-5DD2-457CF41D0D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500"/>
          <a:stretch/>
        </p:blipFill>
        <p:spPr>
          <a:xfrm>
            <a:off x="3425184" y="3934093"/>
            <a:ext cx="3722065" cy="22927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E40A196-CF5A-C0E6-1EB5-F3495314E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263" y="3888786"/>
            <a:ext cx="3909680" cy="23149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577514-0F50-1175-F577-D023376DB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8" y="3862873"/>
            <a:ext cx="2364012" cy="236401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DB6AB4-D8ED-56FF-7D13-DCBC99B43C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00" t="6334" r="21500" b="2500"/>
          <a:stretch/>
        </p:blipFill>
        <p:spPr>
          <a:xfrm>
            <a:off x="10129367" y="3888786"/>
            <a:ext cx="1549667" cy="252282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EC17987-A08C-26D8-5383-6186820D6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356" y="3888786"/>
            <a:ext cx="2364011" cy="236401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301B80E-2C6C-2FF6-8467-5F341E5D0CBD}"/>
              </a:ext>
            </a:extLst>
          </p:cNvPr>
          <p:cNvSpPr txBox="1"/>
          <p:nvPr/>
        </p:nvSpPr>
        <p:spPr>
          <a:xfrm>
            <a:off x="10979131" y="315957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100W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175B096-5561-FF1A-5FED-4215B98A6ADF}"/>
              </a:ext>
            </a:extLst>
          </p:cNvPr>
          <p:cNvSpPr txBox="1"/>
          <p:nvPr/>
        </p:nvSpPr>
        <p:spPr>
          <a:xfrm>
            <a:off x="3920376" y="115375"/>
            <a:ext cx="1730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1m³ = 50-100W</a:t>
            </a:r>
          </a:p>
        </p:txBody>
      </p:sp>
    </p:spTree>
    <p:extLst>
      <p:ext uri="{BB962C8B-B14F-4D97-AF65-F5344CB8AC3E}">
        <p14:creationId xmlns:p14="http://schemas.microsoft.com/office/powerpoint/2010/main" val="210248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663801D-0E67-10C1-3DC5-44C71CF43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17239" y="1541695"/>
            <a:ext cx="6316825" cy="383103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A9F54CB-8A62-05A6-A758-632201B5B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23" y="82181"/>
            <a:ext cx="1892423" cy="189242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301F9B-7F4E-F7DC-E28C-E68447F925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6" r="752" b="28571"/>
          <a:stretch/>
        </p:blipFill>
        <p:spPr>
          <a:xfrm>
            <a:off x="3762282" y="1829534"/>
            <a:ext cx="5944252" cy="487233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54756D7-31E2-C4A7-E3EB-82C21A35E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92" y="434069"/>
            <a:ext cx="2097571" cy="139583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D590CDE-DEFA-C9BC-4F2F-55A5E8145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23" y="2448302"/>
            <a:ext cx="2017823" cy="201782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343C95D-58DD-803B-8D27-23B09C366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46" y="5149651"/>
            <a:ext cx="1874186" cy="124718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75CD0AE-0CF2-30B9-14DC-CD1EA80466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1" r="658" b="13061"/>
          <a:stretch/>
        </p:blipFill>
        <p:spPr>
          <a:xfrm>
            <a:off x="6734408" y="1950309"/>
            <a:ext cx="2780404" cy="20676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71C5EC-4EA2-6FDD-5B9D-BC4BE1B3C8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57" y="227253"/>
            <a:ext cx="2429833" cy="16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2178D4E-1E65-EE06-9ED5-5E08614E7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919" y="284886"/>
            <a:ext cx="2181139" cy="460386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372822A-C798-936A-59CB-EB1484C2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831" y="449450"/>
            <a:ext cx="2181139" cy="218113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FF65D2F-61BB-9809-4D86-D787E865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4" y="326098"/>
            <a:ext cx="2834641" cy="24454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576398C-621B-3281-6C86-EB0EEAA7A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1728" y="223290"/>
            <a:ext cx="3060708" cy="57133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C3991AF-6BD6-3F21-4664-0FAAC2197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8424" y="128153"/>
            <a:ext cx="2339425" cy="241489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C6959D5-AF12-BEBD-418F-DAF4A2F0F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945" y="3844469"/>
            <a:ext cx="2687216" cy="268721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BE80C1D-6A88-652D-B3A3-CA4D1314189A}"/>
              </a:ext>
            </a:extLst>
          </p:cNvPr>
          <p:cNvSpPr txBox="1"/>
          <p:nvPr/>
        </p:nvSpPr>
        <p:spPr>
          <a:xfrm>
            <a:off x="149290" y="3379576"/>
            <a:ext cx="350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10 meter = 1 Liter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4612910-EB0A-E41E-88E8-D748C7B6CD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6564" y="4945772"/>
            <a:ext cx="1466850" cy="15859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584C1E-2697-D1C5-2A01-7654699360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0347" y="3011094"/>
            <a:ext cx="2136256" cy="139858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2294E3E-F73E-1EFA-9834-430AB6A6046F}"/>
              </a:ext>
            </a:extLst>
          </p:cNvPr>
          <p:cNvSpPr txBox="1"/>
          <p:nvPr/>
        </p:nvSpPr>
        <p:spPr>
          <a:xfrm>
            <a:off x="4275527" y="4399148"/>
            <a:ext cx="292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10 kWh = 1 m³</a:t>
            </a:r>
          </a:p>
        </p:txBody>
      </p:sp>
    </p:spTree>
    <p:extLst>
      <p:ext uri="{BB962C8B-B14F-4D97-AF65-F5344CB8AC3E}">
        <p14:creationId xmlns:p14="http://schemas.microsoft.com/office/powerpoint/2010/main" val="59456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CAD5063-F7C2-EFAF-73F8-0E865BCC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55" y="345128"/>
            <a:ext cx="6441072" cy="454063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3317D66-D441-0E3E-F391-2546910DA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717" y="345128"/>
            <a:ext cx="4701519" cy="32842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2B97D48-8F11-75C1-83BD-C6C67E0A1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016" y="3317689"/>
            <a:ext cx="3284220" cy="32842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CDD5B90-5AC7-7027-F362-39DA5D503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518" y="4724846"/>
            <a:ext cx="2790825" cy="1638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E98A2B-B473-AF65-00B7-218400AC6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55" y="4027382"/>
            <a:ext cx="4152469" cy="23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1C68DE4-F3D3-E25C-0E63-214BA20D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636" y="158712"/>
            <a:ext cx="3325751" cy="436663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6063F04-B795-CB92-89F8-1FA56C7115E6}"/>
              </a:ext>
            </a:extLst>
          </p:cNvPr>
          <p:cNvSpPr txBox="1"/>
          <p:nvPr/>
        </p:nvSpPr>
        <p:spPr>
          <a:xfrm>
            <a:off x="2248650" y="2326089"/>
            <a:ext cx="73383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4400" b="1" dirty="0">
              <a:solidFill>
                <a:srgbClr val="319F00"/>
              </a:solidFill>
            </a:endParaRPr>
          </a:p>
          <a:p>
            <a:pPr algn="ctr"/>
            <a:r>
              <a:rPr lang="nl-NL" sz="4400" b="1" dirty="0">
                <a:solidFill>
                  <a:srgbClr val="319F00"/>
                </a:solidFill>
              </a:rPr>
              <a:t>06 53 313 950    </a:t>
            </a:r>
          </a:p>
          <a:p>
            <a:pPr algn="ctr"/>
            <a:endParaRPr lang="nl-NL" sz="4400" b="1" dirty="0">
              <a:solidFill>
                <a:srgbClr val="319F00"/>
              </a:solidFill>
            </a:endParaRPr>
          </a:p>
          <a:p>
            <a:pPr algn="ctr"/>
            <a:r>
              <a:rPr lang="nl-NL" sz="4400" b="1" dirty="0">
                <a:solidFill>
                  <a:srgbClr val="319F00"/>
                </a:solidFill>
              </a:rPr>
              <a:t> info@stamvastgoed.nl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E17843-DE48-A4D0-A3B4-62D04F0CA613}"/>
              </a:ext>
            </a:extLst>
          </p:cNvPr>
          <p:cNvSpPr txBox="1"/>
          <p:nvPr/>
        </p:nvSpPr>
        <p:spPr>
          <a:xfrm>
            <a:off x="2345139" y="1491818"/>
            <a:ext cx="7115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319F00"/>
                </a:solidFill>
              </a:rPr>
              <a:t>Cees Stam </a:t>
            </a:r>
          </a:p>
          <a:p>
            <a:pPr algn="ctr"/>
            <a:endParaRPr lang="nl-NL" sz="4400" b="1" dirty="0">
              <a:solidFill>
                <a:srgbClr val="319F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4C84C9-9136-C3E8-06C7-B26BAB3AF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5" y="158712"/>
            <a:ext cx="3004456" cy="43760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F73214C-1FD4-CF16-ECBC-BE9502BC0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025" y="5524453"/>
            <a:ext cx="2722362" cy="11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2E6A771-0A95-F8E6-A475-9BEE27C3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4" y="575824"/>
            <a:ext cx="5938019" cy="57063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2C185FE-C718-4C24-7A60-E879D0167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97" t="14861" r="32109"/>
          <a:stretch/>
        </p:blipFill>
        <p:spPr>
          <a:xfrm>
            <a:off x="9873087" y="353296"/>
            <a:ext cx="1802741" cy="22370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F45963C-853F-5468-4FCB-452387C3C1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89"/>
          <a:stretch/>
        </p:blipFill>
        <p:spPr>
          <a:xfrm>
            <a:off x="9873087" y="3354354"/>
            <a:ext cx="1760222" cy="28568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1592AF8-89C3-58D5-B4C2-B7B8F17B3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629" y="575824"/>
            <a:ext cx="2529936" cy="168250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DFA1B4E-59F8-2B5C-EA72-7E400839C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629" y="4357396"/>
            <a:ext cx="2719132" cy="192477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7507B05-5642-9749-F7CC-A7E502C1D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771629" y="2538923"/>
            <a:ext cx="2064461" cy="15378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3C070F6-44A1-9489-E646-BC37B3D84B28}"/>
              </a:ext>
            </a:extLst>
          </p:cNvPr>
          <p:cNvSpPr txBox="1"/>
          <p:nvPr/>
        </p:nvSpPr>
        <p:spPr>
          <a:xfrm>
            <a:off x="8836090" y="2500604"/>
            <a:ext cx="3738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L</a:t>
            </a:r>
          </a:p>
          <a:p>
            <a:r>
              <a:rPr lang="nl-NL" sz="1400" dirty="0"/>
              <a:t>A</a:t>
            </a:r>
          </a:p>
          <a:p>
            <a:r>
              <a:rPr lang="nl-NL" sz="1400" dirty="0"/>
              <a:t>B</a:t>
            </a:r>
          </a:p>
          <a:p>
            <a:r>
              <a:rPr lang="nl-NL" sz="1400" dirty="0"/>
              <a:t>E</a:t>
            </a:r>
          </a:p>
          <a:p>
            <a:r>
              <a:rPr lang="nl-NL" sz="1400" dirty="0"/>
              <a:t>L</a:t>
            </a:r>
          </a:p>
          <a:p>
            <a:endParaRPr lang="nl-NL" sz="1400" dirty="0"/>
          </a:p>
          <a:p>
            <a:r>
              <a:rPr lang="nl-NL" sz="1400" dirty="0"/>
              <a:t>C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86C467B-AC29-43F2-6FE4-22763633AD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284" y="4101042"/>
            <a:ext cx="6292173" cy="2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5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EDA8BF-C354-0CEA-0113-CDA11EEA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8" y="218979"/>
            <a:ext cx="4162841" cy="24212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847C82E-1828-CF2E-BE95-6EFCD0D2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205" y="3935497"/>
            <a:ext cx="3598168" cy="24212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3F0497-6564-8100-2E85-10AE56DB3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71"/>
          <a:stretch/>
        </p:blipFill>
        <p:spPr>
          <a:xfrm>
            <a:off x="781854" y="4017651"/>
            <a:ext cx="3003000" cy="24039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9AF266-3915-F83C-7B7C-5514094A4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270" y="4185082"/>
            <a:ext cx="3263423" cy="21716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A16011C-5C2D-D609-D1CD-4282865631D6}"/>
              </a:ext>
            </a:extLst>
          </p:cNvPr>
          <p:cNvSpPr txBox="1"/>
          <p:nvPr/>
        </p:nvSpPr>
        <p:spPr>
          <a:xfrm>
            <a:off x="866436" y="2867079"/>
            <a:ext cx="2003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&lt; 50m²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87D2460-1FFD-5C62-FE97-4C4A211CB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682" y="185636"/>
            <a:ext cx="5790474" cy="3263391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88E82A6-9D91-CCA7-EC60-FA26F572C22E}"/>
              </a:ext>
            </a:extLst>
          </p:cNvPr>
          <p:cNvCxnSpPr/>
          <p:nvPr/>
        </p:nvCxnSpPr>
        <p:spPr>
          <a:xfrm flipV="1">
            <a:off x="3858778" y="1165295"/>
            <a:ext cx="4655820" cy="53035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AC949C1-25D1-2B49-2BCE-B3E026C9FFCC}"/>
              </a:ext>
            </a:extLst>
          </p:cNvPr>
          <p:cNvCxnSpPr/>
          <p:nvPr/>
        </p:nvCxnSpPr>
        <p:spPr>
          <a:xfrm>
            <a:off x="3642280" y="847642"/>
            <a:ext cx="4785360" cy="53173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D5821C-BAE5-4E00-784C-0A4E2AB2C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54" y="2733106"/>
            <a:ext cx="1071562" cy="107156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55FEB38-788E-8510-730A-0CF9C085541A}"/>
              </a:ext>
            </a:extLst>
          </p:cNvPr>
          <p:cNvSpPr txBox="1"/>
          <p:nvPr/>
        </p:nvSpPr>
        <p:spPr>
          <a:xfrm>
            <a:off x="9505231" y="3491118"/>
            <a:ext cx="222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ep-online.nl</a:t>
            </a:r>
          </a:p>
        </p:txBody>
      </p:sp>
    </p:spTree>
    <p:extLst>
      <p:ext uri="{BB962C8B-B14F-4D97-AF65-F5344CB8AC3E}">
        <p14:creationId xmlns:p14="http://schemas.microsoft.com/office/powerpoint/2010/main" val="34549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5268D3E-F452-AA4E-BD25-324185FE2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205" y="627158"/>
            <a:ext cx="7053313" cy="587965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FF7301-162C-7640-B10D-59F76A428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20" y="768626"/>
            <a:ext cx="3413232" cy="573819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9892D0E-CF39-F215-565D-24861F11E145}"/>
              </a:ext>
            </a:extLst>
          </p:cNvPr>
          <p:cNvSpPr txBox="1"/>
          <p:nvPr/>
        </p:nvSpPr>
        <p:spPr>
          <a:xfrm>
            <a:off x="554482" y="271510"/>
            <a:ext cx="4029723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b="1" dirty="0"/>
              <a:t>Kantoor: &gt;50m² ? &gt;50% BVO?</a:t>
            </a:r>
          </a:p>
        </p:txBody>
      </p:sp>
    </p:spTree>
    <p:extLst>
      <p:ext uri="{BB962C8B-B14F-4D97-AF65-F5344CB8AC3E}">
        <p14:creationId xmlns:p14="http://schemas.microsoft.com/office/powerpoint/2010/main" val="276310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960948-624E-4C12-AB98-66DB0201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78183" y="1405448"/>
            <a:ext cx="5253901" cy="40471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40CFB1-DDE7-F868-A398-91CFE0B56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315" y="561537"/>
            <a:ext cx="3225283" cy="57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 descr="Afbeelding met gebouw, buiten, baksteen, weg&#10;&#10;Automatisch gegenereerde beschrijving">
            <a:extLst>
              <a:ext uri="{FF2B5EF4-FFF2-40B4-BE49-F238E27FC236}">
                <a16:creationId xmlns:a16="http://schemas.microsoft.com/office/drawing/2014/main" id="{A1CCDC94-9C7A-3D04-48EC-8E3FD1DE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63" y="642938"/>
            <a:ext cx="2640013" cy="1960563"/>
          </a:xfrm>
          <a:prstGeom prst="rect">
            <a:avLst/>
          </a:prstGeom>
        </p:spPr>
      </p:pic>
      <p:pic>
        <p:nvPicPr>
          <p:cNvPr id="19" name="Afbeelding 19" descr="Afbeelding met binnen&#10;&#10;Automatisch gegenereerde beschrijving">
            <a:extLst>
              <a:ext uri="{FF2B5EF4-FFF2-40B4-BE49-F238E27FC236}">
                <a16:creationId xmlns:a16="http://schemas.microsoft.com/office/drawing/2014/main" id="{8AA5195B-8732-292D-77A3-18247AF8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3" y="2678113"/>
            <a:ext cx="2640013" cy="3535363"/>
          </a:xfrm>
          <a:prstGeom prst="rect">
            <a:avLst/>
          </a:prstGeom>
        </p:spPr>
      </p:pic>
      <p:pic>
        <p:nvPicPr>
          <p:cNvPr id="20" name="Afbeelding 20" descr="Afbeelding met gebouw, buiten&#10;&#10;Automatisch gegenereerde beschrijving">
            <a:extLst>
              <a:ext uri="{FF2B5EF4-FFF2-40B4-BE49-F238E27FC236}">
                <a16:creationId xmlns:a16="http://schemas.microsoft.com/office/drawing/2014/main" id="{4C538F54-7719-CD1B-99DB-32BC9A074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0" y="642938"/>
            <a:ext cx="2047875" cy="2749550"/>
          </a:xfrm>
          <a:prstGeom prst="rect">
            <a:avLst/>
          </a:prstGeom>
        </p:spPr>
      </p:pic>
      <p:pic>
        <p:nvPicPr>
          <p:cNvPr id="14" name="Afbeelding 18" descr="Afbeelding met buiten&#10;&#10;Automatisch gegenereerde beschrijving">
            <a:extLst>
              <a:ext uri="{FF2B5EF4-FFF2-40B4-BE49-F238E27FC236}">
                <a16:creationId xmlns:a16="http://schemas.microsoft.com/office/drawing/2014/main" id="{365F7723-0185-A007-6054-FCB09355A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300" y="3467100"/>
            <a:ext cx="2047875" cy="2746375"/>
          </a:xfrm>
          <a:prstGeom prst="rect">
            <a:avLst/>
          </a:prstGeom>
        </p:spPr>
      </p:pic>
      <p:pic>
        <p:nvPicPr>
          <p:cNvPr id="9" name="Afbeelding 9" descr="Afbeelding met binnen, kamer, levend, meubels&#10;&#10;Automatisch gegenereerde beschrijving">
            <a:extLst>
              <a:ext uri="{FF2B5EF4-FFF2-40B4-BE49-F238E27FC236}">
                <a16:creationId xmlns:a16="http://schemas.microsoft.com/office/drawing/2014/main" id="{F7BE7C70-6011-3F00-774E-D606C5C9D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8815" y="3014795"/>
            <a:ext cx="1699118" cy="2264962"/>
          </a:xfrm>
          <a:prstGeom prst="rect">
            <a:avLst/>
          </a:prstGeom>
        </p:spPr>
      </p:pic>
      <p:pic>
        <p:nvPicPr>
          <p:cNvPr id="10" name="Afbeelding 11" descr="Afbeelding met binnen&#10;&#10;Automatisch gegenereerde beschrijving">
            <a:extLst>
              <a:ext uri="{FF2B5EF4-FFF2-40B4-BE49-F238E27FC236}">
                <a16:creationId xmlns:a16="http://schemas.microsoft.com/office/drawing/2014/main" id="{08879243-7D8F-B098-EC38-657E852EA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1700" y="642938"/>
            <a:ext cx="1697038" cy="2276475"/>
          </a:xfrm>
          <a:prstGeom prst="rect">
            <a:avLst/>
          </a:prstGeom>
        </p:spPr>
      </p:pic>
      <p:pic>
        <p:nvPicPr>
          <p:cNvPr id="12" name="Afbeelding 13" descr="Afbeelding met binnen&#10;&#10;Automatisch gegenereerde beschrijving">
            <a:extLst>
              <a:ext uri="{FF2B5EF4-FFF2-40B4-BE49-F238E27FC236}">
                <a16:creationId xmlns:a16="http://schemas.microsoft.com/office/drawing/2014/main" id="{401902C3-86AC-7F8B-B668-18AC2360E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6798" y="642044"/>
            <a:ext cx="4111826" cy="5560968"/>
          </a:xfrm>
          <a:prstGeom prst="rect">
            <a:avLst/>
          </a:prstGeom>
        </p:spPr>
      </p:pic>
      <p:pic>
        <p:nvPicPr>
          <p:cNvPr id="21" name="Afbeelding 21" descr="Afbeelding met tekst, computer, computer, persoon&#10;&#10;Automatisch gegenereerde beschrijving">
            <a:extLst>
              <a:ext uri="{FF2B5EF4-FFF2-40B4-BE49-F238E27FC236}">
                <a16:creationId xmlns:a16="http://schemas.microsoft.com/office/drawing/2014/main" id="{8B8DD14E-BDDA-0DDC-A1FD-177382029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1700" y="5354638"/>
            <a:ext cx="1697038" cy="8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D5DF6B17-7CB0-5778-90EE-727961B9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26081" y="3800555"/>
            <a:ext cx="2734493" cy="199138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E315573-134E-BD65-D921-BB417CD11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43" y="286353"/>
            <a:ext cx="2279623" cy="301732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3D8B50B-1EB0-F9A4-097F-6F7E205BB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32006" y="3771881"/>
            <a:ext cx="2748130" cy="206236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54F5A8-E90D-4E24-923D-8C4DF7B8F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84920" y="3773560"/>
            <a:ext cx="2744770" cy="206236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BC06753-D681-BA2E-D35C-206FC04E2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34462" y="-51924"/>
            <a:ext cx="2768802" cy="368795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2E40173-AF6E-94E3-53DE-6DB39BCEA5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0598"/>
          <a:stretch/>
        </p:blipFill>
        <p:spPr>
          <a:xfrm rot="16200000">
            <a:off x="3040196" y="347865"/>
            <a:ext cx="2746959" cy="29102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E787F4-DB09-D7E8-D14B-FFD84DE00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646126" y="3773066"/>
            <a:ext cx="2746957" cy="206117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8166661-E8D0-3D23-60D9-7B439EA3EDFA}"/>
              </a:ext>
            </a:extLst>
          </p:cNvPr>
          <p:cNvSpPr txBox="1"/>
          <p:nvPr/>
        </p:nvSpPr>
        <p:spPr>
          <a:xfrm>
            <a:off x="4787348" y="6323133"/>
            <a:ext cx="164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Spaar = 8 W/m²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D06851F-DCAF-9157-788B-325FAFB70C30}"/>
              </a:ext>
            </a:extLst>
          </p:cNvPr>
          <p:cNvSpPr txBox="1"/>
          <p:nvPr/>
        </p:nvSpPr>
        <p:spPr>
          <a:xfrm>
            <a:off x="3239730" y="6323133"/>
            <a:ext cx="164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TL = 12 W/m²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A74B9A0-C1E9-B614-5EA5-98BA1B789327}"/>
              </a:ext>
            </a:extLst>
          </p:cNvPr>
          <p:cNvSpPr txBox="1"/>
          <p:nvPr/>
        </p:nvSpPr>
        <p:spPr>
          <a:xfrm>
            <a:off x="505011" y="6323133"/>
            <a:ext cx="128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? 30 W/m²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21B173-A824-C9E0-2B6E-2B06DC1AEA56}"/>
              </a:ext>
            </a:extLst>
          </p:cNvPr>
          <p:cNvSpPr txBox="1"/>
          <p:nvPr/>
        </p:nvSpPr>
        <p:spPr>
          <a:xfrm>
            <a:off x="6571583" y="6320111"/>
            <a:ext cx="1647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Led = 4 W/m²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8677709-D1AA-C1BF-7C32-3E2934257A37}"/>
              </a:ext>
            </a:extLst>
          </p:cNvPr>
          <p:cNvSpPr txBox="1"/>
          <p:nvPr/>
        </p:nvSpPr>
        <p:spPr>
          <a:xfrm>
            <a:off x="1592133" y="6323133"/>
            <a:ext cx="164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💡= 16 W/m²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7534F80-08CE-BF12-27D2-768A9A30FC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5318" y="2623770"/>
            <a:ext cx="3519924" cy="394787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04EA513-C024-CA79-D1E3-108BFF3DD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657113" y="621662"/>
            <a:ext cx="2743438" cy="207282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F18683C-6FA8-4FC9-5CFC-56A33D5E01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8210010" y="621662"/>
            <a:ext cx="2743438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66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275C66F-4B51-EDE6-6ED3-A5C3347D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3285" y="542642"/>
            <a:ext cx="2916033" cy="218702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3EDC605-738E-F209-1BFB-813B85AB5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68022" y="541969"/>
            <a:ext cx="2914684" cy="21870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0007F05-0D7D-5AE5-9E13-E14354AA2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10209" y="2760230"/>
            <a:ext cx="3227480" cy="43006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34DA8D-1785-1BEB-717A-701640690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96400" y="3699166"/>
            <a:ext cx="3218801" cy="24141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DCE2283-931C-02F3-6414-49A40D2AC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812743" y="741349"/>
            <a:ext cx="3490106" cy="261879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FD7ECBA-54F8-306D-DEEA-2E5880D6E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214074" y="806578"/>
            <a:ext cx="4012646" cy="301087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B1EA19E-1F8E-91A0-E61F-179D323FE3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5600"/>
          <a:stretch/>
        </p:blipFill>
        <p:spPr>
          <a:xfrm>
            <a:off x="8423446" y="3177676"/>
            <a:ext cx="3302389" cy="333106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9F2B451-6B13-EF1C-7D65-2B6F7DA9F9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832788" y="3593290"/>
            <a:ext cx="3331064" cy="24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970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Breedbeeld</PresentationFormat>
  <Paragraphs>59</Paragraphs>
  <Slides>22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Cees Stam</dc:creator>
  <cp:lastModifiedBy>Cees Stam</cp:lastModifiedBy>
  <cp:revision>53</cp:revision>
  <dcterms:created xsi:type="dcterms:W3CDTF">2022-11-04T15:08:20Z</dcterms:created>
  <dcterms:modified xsi:type="dcterms:W3CDTF">2023-02-28T12:39:33Z</dcterms:modified>
</cp:coreProperties>
</file>